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3"/>
  </p:notesMasterIdLst>
  <p:sldIdLst>
    <p:sldId id="256" r:id="rId2"/>
    <p:sldId id="257" r:id="rId3"/>
    <p:sldId id="262" r:id="rId4"/>
    <p:sldId id="258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6"/>
    <p:restoredTop sz="94729"/>
  </p:normalViewPr>
  <p:slideViewPr>
    <p:cSldViewPr snapToGrid="0">
      <p:cViewPr varScale="1">
        <p:scale>
          <a:sx n="109" d="100"/>
          <a:sy n="109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7906A-1583-C740-8895-594FE1002419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9A07D-76C3-6A4E-961B-C9DB3193AD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13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9A07D-76C3-6A4E-961B-C9DB3193AD3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2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469E9-46FC-2B9B-C15D-73661F46C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A5664F-D4B0-FE1D-3A1C-BB0ACFE4B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459D6-330B-47D0-8E5C-24FC6D2A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9CFFE7-C85F-3F9A-9B91-D4B607B3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6AD086-4E68-7DDC-225C-0FDDD3B4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45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0E173-6EC9-EBE8-9502-168B97EF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8A47FE-41B4-07A7-19E9-73CC9892B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4F9033-F045-B67D-8AF9-7B2C995E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D0D45-4884-0E7E-03DB-F90C4EE0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7C5AA3-5117-6AFB-E1EE-B28F0D5D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32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6A553F8-1106-6A3D-AA75-1735FBBAA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0C6CF4-602A-1A1C-153E-5F4BDADF9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98ABEF-83BF-9518-7E62-3F9C7C07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34EC2-3A6C-8841-BF71-0B44250B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08EBA4-5D00-F15B-4DC0-4075D8B0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95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BFA4CE-89B1-2B2C-ED84-3CA92C8D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22850-45AC-AB04-1833-87C3E740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052B38-6E11-0552-4852-8F33C646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CE2F79-7250-26B4-11F2-AEBD1FC97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662831-C4F9-BA34-337C-AF1E10A2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865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EE696-45FE-2D9C-F089-608A2D8E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05EF45-61FD-3848-D508-9B634EC21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0F4E83-375B-18D8-0EC4-E3D081E54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85B9FE-8F26-7FEC-603D-AC6C558E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3109AE-263F-0C85-699D-13FF41F9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1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760D8F-7F38-5688-748A-9BBD1162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C9E487-C17C-5234-B5B9-1865BB88F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E26134-F486-CC06-9E7B-443FF2288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4936C6-0A5E-7112-2B23-F9D5E641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919C6D-D56E-9350-20AD-E7850D38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2A49AD-C522-FF80-A57F-2D3F75E4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0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FE3E5-F17D-02CA-C891-0B9722A5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2A50F5-8A00-E515-156E-13F116247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BAC536-F72B-A979-A577-A68ED334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F4B1F32-427B-0FB8-0E48-AC3807F71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8BBAA45-CF92-D81C-1355-24AD01F37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AEB1F8-BA21-55EC-B077-BF69420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4894F5-4F4A-50FB-1A31-3A545DC5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EE3878-E22A-A35E-B8E7-5A7C6B50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568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21220F-862D-7357-F0E1-F6962AB0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4602A3-2390-2096-F67B-41AD11FC8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29FC1A-6F52-5E9B-ED7B-72A1CF16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B63225-941C-5855-81DB-1192BA72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90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8726906-B1DC-F1C2-D30B-CF4B5611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41635C2-AB20-5396-C848-3DC02D23D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A936BD-1B41-724E-2106-DEE3DBC2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4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51E01-094F-F800-06F8-DCFA25C4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F80227-D33C-1A4B-001D-BC7CEAC6E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FFC616-E87A-5BEC-53FA-4296628D7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357F82-D6D8-5840-1F10-1A2115AD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A0EB5D-8999-1539-A97A-B883DEEC0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F55154-F34B-805F-1D68-6C67371B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07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1FA05-1507-08CF-2E81-846A3F08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EE3EA2-A133-D87B-60ED-25995BABF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16AF90-22B5-E913-E381-6BA058FC4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5DFFB4-24E7-67D5-5810-1217D99A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023E25-0F94-C21B-8A7E-61416564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F8DB51-34A9-4D1E-D497-38AE5267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9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387E51A-3AF1-07D4-5DC6-5E9D362F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7503BE-DEA0-8DBB-40B8-51573DAFC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459F1A-A8B5-79DD-0BF0-79C129A0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29F5CB-6857-AC4E-BBED-2368BC1B8257}" type="datetimeFigureOut">
              <a:rPr lang="fr-FR" smtClean="0"/>
              <a:t>22/07/2025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1589A-40D9-A48D-CE1F-FEE974DE8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D9D0EB-312A-9CD6-4183-35D35FA69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5789C4-C7C6-F344-9167-DA408433E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22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DDEFD-E171-4A5B-3F64-2A324CD52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0652"/>
            <a:ext cx="9144000" cy="1056695"/>
          </a:xfrm>
        </p:spPr>
        <p:txBody>
          <a:bodyPr/>
          <a:lstStyle/>
          <a:p>
            <a:r>
              <a:rPr lang="fr-FR" dirty="0"/>
              <a:t>plots </a:t>
            </a:r>
          </a:p>
        </p:txBody>
      </p:sp>
    </p:spTree>
    <p:extLst>
      <p:ext uri="{BB962C8B-B14F-4D97-AF65-F5344CB8AC3E}">
        <p14:creationId xmlns:p14="http://schemas.microsoft.com/office/powerpoint/2010/main" val="6287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46573-BFC2-E0C7-FDD3-179605B0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8BBAA31-1E6F-49CA-0DD2-3789C559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42" y="1776683"/>
            <a:ext cx="6407660" cy="33046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E37E8D-88EB-6010-034C-DA016BD6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6683"/>
            <a:ext cx="6407660" cy="33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864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B880-4413-FCB2-40A2-CB07FDA55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9485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B577F-6DD0-E8B5-B375-7C4F9BE41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779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ED931-6FA0-EF58-77DD-66048082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050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728C-BBC3-719B-4D99-DA5279B0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1871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9AE93-8F07-C46F-71B9-3AE769D1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7562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7FB38-6938-ACCE-D138-B9EAF44DC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636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51DF-36EC-E5B7-CFEB-A86687B8B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500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A0750-0A36-A389-AF8C-126D81BDA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526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6B39C-AE7D-86D9-E980-EB5523043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478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20BDC-CF1E-0A25-171F-943E91F2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49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E76DD-F17B-AC0B-E1F3-231CEBD7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FER ~ </a:t>
            </a:r>
            <a:r>
              <a:rPr lang="fr-FR" dirty="0" err="1"/>
              <a:t>Anemie</a:t>
            </a:r>
            <a:r>
              <a:rPr lang="fr-FR" dirty="0"/>
              <a:t> OMS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02A89D-87D6-751F-5D16-4E4F83820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Ici, la significativité se définit ainsi : </a:t>
            </a:r>
          </a:p>
          <a:p>
            <a:r>
              <a:rPr lang="fr-FR" dirty="0"/>
              <a:t>Significatif </a:t>
            </a:r>
            <a:r>
              <a:rPr lang="fr-FR" dirty="0" err="1"/>
              <a:t>negatif</a:t>
            </a:r>
            <a:r>
              <a:rPr lang="fr-FR" dirty="0"/>
              <a:t> : les personnes anémique/</a:t>
            </a:r>
            <a:r>
              <a:rPr lang="fr-FR" dirty="0" err="1"/>
              <a:t>polyglobuliques</a:t>
            </a:r>
            <a:r>
              <a:rPr lang="fr-FR" dirty="0"/>
              <a:t> (OMS 2011 ou 2024) ont un taux de FER/TRANSFERINE etc.. plus bas de ceux qui ne le sont pas</a:t>
            </a:r>
          </a:p>
          <a:p>
            <a:r>
              <a:rPr lang="fr-FR" dirty="0"/>
              <a:t>Significatif  positif : les personnes anémique/</a:t>
            </a:r>
            <a:r>
              <a:rPr lang="fr-FR" dirty="0" err="1"/>
              <a:t>polyglobuliques</a:t>
            </a:r>
            <a:r>
              <a:rPr lang="fr-FR" dirty="0"/>
              <a:t> (OMS 2011 ou 2024) ont un taux de FER/TRANSFERINE etc.. plus haut de ceux qui ne le sont pas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6353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5C3A-AE0B-1EAA-4FBE-BD41F59FC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8088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3E14-F94B-6724-E359-932A71D4A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2443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EFBF5-C36A-A430-04E9-758D0F7C0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588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8000-91C7-7DFE-0F03-BF9E0087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1116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39A8-0F6A-CA29-8E06-75B33B1BD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725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8446E-9A83-6D37-4283-A7B5B566E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548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B91FC-2220-44F0-B545-1C7DA135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5083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F975F-3B07-EC0C-AF0E-11D521822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8178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D3C31-C829-87AE-0EB1-18AAF259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9340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54BD8-C61A-37D1-9994-215A94997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35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98E5-E3BC-7A1E-9029-627D18B6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4612FBF-7F7F-24DC-248A-5D792CF8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40" y="2178798"/>
            <a:ext cx="5051987" cy="250040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806D5B-2E95-3C5F-17F4-E88A6865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27" y="2178798"/>
            <a:ext cx="5051987" cy="25004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5480C40-4D03-22F5-F9E9-47F9C5C73821}"/>
              </a:ext>
            </a:extLst>
          </p:cNvPr>
          <p:cNvSpPr txBox="1"/>
          <p:nvPr/>
        </p:nvSpPr>
        <p:spPr>
          <a:xfrm>
            <a:off x="3570006" y="1444436"/>
            <a:ext cx="50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Modèles sans prendre en compte </a:t>
            </a:r>
            <a:r>
              <a:rPr lang="fr-FR" dirty="0" err="1"/>
              <a:t>l’age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68799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CE3A-DA14-DC3E-E18D-3010AC43C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6895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22-E2D9-EAAF-D424-E7A9F7881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211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C3351-51FA-666E-B810-CF0A1AA3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0009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C3DFD-0676-91A2-9398-5E2EA7158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27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3681C-5119-E863-4B01-E5D22A8D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2799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D4F18-9794-A143-24EB-F6DD95E6B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3795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65929-90FD-3DF3-C7E3-AB10D57E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188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3509-0ECF-5D2D-A57D-E3C8DAAA2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016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82511-CF43-6173-849D-5355FECE4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3943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0FE67-27EC-28E5-8D5C-51F3A5974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1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0D18D36-A7BA-BC94-6E90-367FDEBA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014" y="2473377"/>
            <a:ext cx="5051986" cy="25004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C3943DA-E1BC-4EDE-EB2C-DE9424A3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48" y="2473377"/>
            <a:ext cx="5051987" cy="25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165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646B7-60B4-DA96-0643-F9BC92D2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0924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489E-63F7-62A7-5290-F6B1259DA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3089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CD26B-F3A4-063E-90E4-E82EEE5F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7593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5B83-452C-C113-5EDD-29885890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4323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64C59-237B-35BF-8E86-18204197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4934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7754B-294A-E19B-C44E-9DC7D3714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012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3A336-3AD4-0614-D9B5-3FCF4D85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7444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5DE9D-5180-FBBF-7222-166588B30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348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4AB6F-BFB3-73EF-3314-22D8535A2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4798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87882-DCEB-088B-7775-A60EFCCE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31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A2DA483-8B04-7253-95CE-E93E41D01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266" y="2219415"/>
            <a:ext cx="7827468" cy="38740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8415246-9E16-FBBE-0188-C4C08DE5B9F6}"/>
              </a:ext>
            </a:extLst>
          </p:cNvPr>
          <p:cNvSpPr txBox="1"/>
          <p:nvPr/>
        </p:nvSpPr>
        <p:spPr>
          <a:xfrm>
            <a:off x="2053651" y="764498"/>
            <a:ext cx="280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8-12 ans car trop petit effectif d’</a:t>
            </a:r>
            <a:r>
              <a:rPr lang="fr-FR" dirty="0" err="1"/>
              <a:t>anemiques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021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5315A-4E0C-0431-4494-AE137E1C6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9991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9424-8D2F-A328-E75D-7E951791C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1184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27D6-63E8-80B4-EC41-7381CFE0F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0512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241-2D24-701B-3FB0-CDFCEF34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310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42859-0970-BFDF-ED11-A3342E448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9287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93BE4-F02B-4175-D6E2-5AD8D1AB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1595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A29B7-9E3A-5D62-8FFC-B598A71F2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83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C3B2D-CF4A-F6A0-25E6-4D3809B23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8608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370F-1633-1AF0-675C-C5295F867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0757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44119-FD7D-CC85-0427-7D4BE4A1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12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CFCA6EC-6CEB-EA41-FFEB-F675A20D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24" y="2130768"/>
            <a:ext cx="5246076" cy="25964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236602-1626-DA1F-456B-7C7C6272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0768"/>
            <a:ext cx="5246076" cy="259646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88A5C66-6C8D-6238-42B3-3B2B940466D1}"/>
              </a:ext>
            </a:extLst>
          </p:cNvPr>
          <p:cNvSpPr txBox="1"/>
          <p:nvPr/>
        </p:nvSpPr>
        <p:spPr>
          <a:xfrm>
            <a:off x="3570006" y="1444436"/>
            <a:ext cx="505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Modèles sans prendre en compte </a:t>
            </a:r>
            <a:r>
              <a:rPr lang="fr-FR" dirty="0" err="1"/>
              <a:t>l’age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1232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825D-6EC0-CCF5-457D-229D15C4F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8223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4322A-A5B4-32CA-3D9D-4034B0AA6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24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ABDD56D-FB37-DFDB-8CD4-0F809019A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50" y="1829594"/>
            <a:ext cx="8775700" cy="43434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267F5DD-0EAB-6568-2B54-1C81A7B2C44D}"/>
              </a:ext>
            </a:extLst>
          </p:cNvPr>
          <p:cNvSpPr txBox="1"/>
          <p:nvPr/>
        </p:nvSpPr>
        <p:spPr>
          <a:xfrm>
            <a:off x="2053651" y="764498"/>
            <a:ext cx="509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0-3 ans car trop petit effectif de </a:t>
            </a:r>
            <a:r>
              <a:rPr lang="fr-FR" dirty="0" err="1"/>
              <a:t>polyglobuliques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000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6E44A9F-71B4-E4CE-E863-505DA83E2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86490"/>
            <a:ext cx="7772400" cy="364631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9FA6DBB-925F-9B58-5A56-0EA2AB911AAB}"/>
              </a:ext>
            </a:extLst>
          </p:cNvPr>
          <p:cNvSpPr txBox="1"/>
          <p:nvPr/>
        </p:nvSpPr>
        <p:spPr>
          <a:xfrm>
            <a:off x="2053651" y="764498"/>
            <a:ext cx="509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0-3 ans car trop petit effectif de </a:t>
            </a:r>
            <a:r>
              <a:rPr lang="fr-FR" dirty="0" err="1"/>
              <a:t>polyglobuliques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023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89A3EE2-248C-8C47-0337-555CC02EF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861" y="418856"/>
            <a:ext cx="5376139" cy="43513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96BDA25-471D-E99C-110D-0FF282C36B69}"/>
              </a:ext>
            </a:extLst>
          </p:cNvPr>
          <p:cNvSpPr txBox="1"/>
          <p:nvPr/>
        </p:nvSpPr>
        <p:spPr>
          <a:xfrm>
            <a:off x="541374" y="5207544"/>
            <a:ext cx="900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sur les 44 anémiques OMS2024, seul 23 ont des données de FERITINE</a:t>
            </a:r>
          </a:p>
          <a:p>
            <a:r>
              <a:rPr lang="fr-FR" dirty="0"/>
              <a:t>Remarque : sur les 109 anémiques OMS2011, seul 67 ont des données de FERITINE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E6139C-24B0-B3D4-E11D-A80B8363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91" y="418856"/>
            <a:ext cx="5376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6D39CB-4018-F073-A1B5-038FBD6F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51" y="3429000"/>
            <a:ext cx="4231755" cy="29826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C2931F-825A-4327-091B-CEEA16AF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939"/>
            <a:ext cx="4761837" cy="3218120"/>
          </a:xfrm>
          <a:prstGeom prst="rect">
            <a:avLst/>
          </a:prstGeo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F1A0A5F-AAA3-951E-158B-2FDDBB8D2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7251" y="74939"/>
            <a:ext cx="4761837" cy="32181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B9A7F4B-BC3F-5DBB-2FC6-6E569D4C5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29000"/>
            <a:ext cx="4761837" cy="32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C646BFF-B4EA-E953-D397-E8BA6FC4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2" y="604796"/>
            <a:ext cx="7022123" cy="56484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02CE35E-3D70-1573-E8D8-E02511B8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64" y="604796"/>
            <a:ext cx="7022123" cy="56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4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B004CF9-F2A0-8850-C407-069896F64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673" y="1253331"/>
            <a:ext cx="64386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00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1BBFAD48-E6EC-69AC-5FAA-3C997AF97C48}"/>
              </a:ext>
            </a:extLst>
          </p:cNvPr>
          <p:cNvSpPr/>
          <p:nvPr/>
        </p:nvSpPr>
        <p:spPr>
          <a:xfrm>
            <a:off x="4721469" y="4103077"/>
            <a:ext cx="545123" cy="4103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EA6F8C-B38E-ABD3-707E-C3E4F0C3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39" y="504092"/>
            <a:ext cx="5250522" cy="58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6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40EED-A598-C449-4C99-6EAFD93DD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A81E3F-0F5A-09D0-55E3-2FD59F80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5027"/>
            <a:ext cx="5946650" cy="554794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F4C0F13-CB6C-5DBD-AD67-80C10F385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655027"/>
            <a:ext cx="5946649" cy="55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7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EE0D9F2-CEAD-D784-E607-DF456D32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0" y="1035672"/>
            <a:ext cx="5445369" cy="47866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D57C499-7FEE-A2D6-BDAA-F9BF19A1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70" y="1035672"/>
            <a:ext cx="5445370" cy="47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3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B2D30-E625-5F59-0915-1BE4731DB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4185106-40E0-7DCA-BBDF-0B1B2CFB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2" y="331804"/>
            <a:ext cx="7772400" cy="59833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8CD597-99BF-E6EB-5D3D-3569E782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31" y="3902767"/>
            <a:ext cx="4647807" cy="26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64BD9-8268-6F77-4D12-06382939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84E38B-928F-A7A8-1B98-4C59BAAC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10"/>
            <a:ext cx="7772400" cy="59833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1327F3-3257-914E-1504-C17033F6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30" y="3829123"/>
            <a:ext cx="4659923" cy="27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11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F610E-E124-7CBB-7B08-6DC329992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8AB2777-7AFC-39FD-3437-BFE5DC15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9" y="437310"/>
            <a:ext cx="7772400" cy="59833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F3C316-AE79-576A-599E-46569546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84" y="3758318"/>
            <a:ext cx="5164015" cy="29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C3BE-3226-4A1F-D23E-BEDC54E69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790AC22-EE9D-EC22-0A0B-F844AEF7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9" y="308358"/>
            <a:ext cx="7772400" cy="59833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F629782-8CA0-2157-1ED0-420DC7A1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76" y="3655471"/>
            <a:ext cx="5421923" cy="30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2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2C2D-6AAD-475D-29F2-11F689C5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60D3C02-199F-2A4F-3107-2C9E5A57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437311"/>
            <a:ext cx="7772400" cy="59833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959A17F-50CF-7906-7A52-79BC37A9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3717908"/>
            <a:ext cx="4886568" cy="30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44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18B8D-9EFD-DF53-4638-9BFF09DE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EDC18DB-5B5F-DC67-C934-18E75DB7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5" y="437311"/>
            <a:ext cx="7772400" cy="59833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F46116-111D-4A06-FBFD-BD676302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1" y="4000436"/>
            <a:ext cx="5914292" cy="28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3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FA2E9-4414-31B4-AA78-3281D5B8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simples SANG ~ FER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A913D5-BE42-243C-AC1F-5BB4A1A55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Ici, on va constituer des modèles linéaires simples (ex : Influence de TRANSFERINE sur HB)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grise : </a:t>
            </a:r>
            <a:r>
              <a:rPr lang="fr-FR" dirty="0"/>
              <a:t>NON SIGNIFICATIF</a:t>
            </a:r>
          </a:p>
          <a:p>
            <a:r>
              <a:rPr lang="fr-FR" dirty="0">
                <a:solidFill>
                  <a:srgbClr val="FF0000"/>
                </a:solidFill>
              </a:rPr>
              <a:t>Case rouge </a:t>
            </a:r>
            <a:r>
              <a:rPr lang="fr-FR" dirty="0"/>
              <a:t>: SIGNIFICATIF – PARAMETRE NEGATIF</a:t>
            </a:r>
          </a:p>
          <a:p>
            <a:r>
              <a:rPr lang="fr-FR" dirty="0">
                <a:solidFill>
                  <a:srgbClr val="00B050"/>
                </a:solidFill>
              </a:rPr>
              <a:t>Case verte </a:t>
            </a:r>
            <a:r>
              <a:rPr lang="fr-FR" dirty="0"/>
              <a:t>: SIGNIFICATIF – PARAMETRE POSITIF</a:t>
            </a:r>
          </a:p>
          <a:p>
            <a:r>
              <a:rPr lang="fr-FR" dirty="0"/>
              <a:t>*** &lt; 0.01, ** &lt; 0.05, * &lt; 0.1</a:t>
            </a:r>
          </a:p>
        </p:txBody>
      </p:sp>
    </p:spTree>
    <p:extLst>
      <p:ext uri="{BB962C8B-B14F-4D97-AF65-F5344CB8AC3E}">
        <p14:creationId xmlns:p14="http://schemas.microsoft.com/office/powerpoint/2010/main" val="288223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398BB-6106-9427-1032-CBD405D0E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3D4E67B-98BB-45F2-8AB1-F6B32D7C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3" y="437311"/>
            <a:ext cx="7772400" cy="59833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41603D2-7772-9072-285D-ED89A10B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970" y="3935900"/>
            <a:ext cx="5562598" cy="26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80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95094-8DD9-27AD-D492-72B503A9E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16D986-E574-003F-4C0E-79A5ABC5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2" y="437311"/>
            <a:ext cx="7772400" cy="59833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BBA2372-FF57-B312-1795-80754BA8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77780"/>
            <a:ext cx="5961183" cy="28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58007-C850-19BA-2D98-0C2BEDAD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9C8ED78-42FD-7192-294C-F3A22DCC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437311"/>
            <a:ext cx="7772400" cy="59833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04D15FB-B046-C582-0EDA-9471E6090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23" y="3812050"/>
            <a:ext cx="5164016" cy="28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3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AEA4C-89A5-81FC-37F8-A40880C7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289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E86CD-7C85-938C-9A4B-7C1DA3F8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F8A20CD-E7C9-CF2B-564B-61E1B2440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52"/>
            <a:ext cx="8006862" cy="575802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7A9E33-D918-E0C4-39A1-52DFE069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93" y="3394545"/>
            <a:ext cx="5457092" cy="34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49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AA39E-931F-B994-62A7-08F7574B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900BE0C-9CB1-A41A-E567-17AFC2AF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6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0FFD4D8-D740-B72F-CB26-2324BFB3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015" y="3848403"/>
            <a:ext cx="4741985" cy="30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07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202C4-DCE4-4A83-63B4-7713836DD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F36915-09CD-F80C-FEAD-8E8EE299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475301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C88B78-96F9-FA4D-EABE-FAE00E1E1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08" y="3587993"/>
            <a:ext cx="5152292" cy="327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46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85776-B628-F6DE-69A5-A68116C9D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9B37B7A-47EC-EC72-EED1-D345DAC4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4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F81A10-8552-3759-7F82-958A45377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815" y="4026597"/>
            <a:ext cx="5199185" cy="28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14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4D2E9-A477-031E-26AD-06A7930DE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C823C5-B88C-1F5E-144C-1385D020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5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50BFFD2-02D6-D1BD-A7C8-335EE438F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78" y="3988292"/>
            <a:ext cx="5269522" cy="28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20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8F956-E67E-6D7D-0F6E-BA822AC06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4EFCB91-0F4C-7708-7ADE-30C19DFC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0" y="547882"/>
            <a:ext cx="8012723" cy="57622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5CD4DBE-6A1F-25DF-64C8-B93C8188C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462" y="3743190"/>
            <a:ext cx="5344538" cy="31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7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F97CA5C-3795-863D-AF4A-DE123FC3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917"/>
            <a:ext cx="6053528" cy="328908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F3A46FB-9D13-6FB9-E849-06DA4BEED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6" y="139917"/>
            <a:ext cx="6053528" cy="328908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DCBEC7-E65D-2A9D-906A-3091CD89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472" y="3568915"/>
            <a:ext cx="6053528" cy="328908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8DF5751-302C-A819-69E6-3703222C8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68916"/>
            <a:ext cx="6053528" cy="32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77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36445-D63B-F302-C22C-135C652E7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9F62FD3-F743-D706-4EA1-30CBCB8D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9" y="460855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05E00BA-0F88-3F7A-6C5A-903646D63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954" y="3602439"/>
            <a:ext cx="5586046" cy="32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76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71264-7B34-ABD9-75FD-FE0AA19C8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D598DB7-3CC0-25B9-3371-E6A25D6F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7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740186-A3A3-BA45-FDAC-8E1D87D5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815" y="3827902"/>
            <a:ext cx="5199185" cy="30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31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7ED7-7523-7C10-6DD9-4FBA4B6EA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263FD05-4F21-99EB-5F3A-BAAE005F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23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0F87D42-FBA0-39BF-9F91-8E438366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785" y="4046534"/>
            <a:ext cx="4824046" cy="281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79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478B8-8527-8B1C-AA84-C898A9C95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FDE191B-B50D-7475-9EAD-AB4645CA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31" y="634294"/>
            <a:ext cx="7772400" cy="55894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64183C-0C1C-FA6A-132C-955946EF3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46" y="4086248"/>
            <a:ext cx="4777154" cy="27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02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AC77-FA43-E026-8F48-5BD38CE61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4DA094D-6BA4-8140-936D-DF0CEB96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4D4BF2F-B149-57AB-2DE8-CE5245BB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338" y="3892028"/>
            <a:ext cx="4882662" cy="29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88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D9C46-778A-5C30-63CF-297FF4AFF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C81918-2E33-51E9-7EB2-F5C552E6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A8A023B-3B81-5522-64C8-CBDBDB30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25" y="3763848"/>
            <a:ext cx="5093675" cy="30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48DED-078E-211D-5CE7-7E69025B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D5F443C-76B5-DBF7-6053-D8B294CF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8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ABED3F-33F1-601C-39D1-F50A040F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3778089"/>
            <a:ext cx="5070230" cy="307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8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7B624-F262-4668-A188-BF584E93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58773FF-991D-8CDA-569B-42E39003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23" y="634294"/>
            <a:ext cx="7772400" cy="55894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6B1A068-C4D1-395D-C1AB-C34037B9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27" y="3717744"/>
            <a:ext cx="5169573" cy="31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35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920F3-685F-F65B-A8DE-5CA1CE35D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D343DF-22A9-4D94-BD15-39AB664A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7" y="505340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F61481D-9C77-D72C-364B-908DECD14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431" y="3735362"/>
            <a:ext cx="5140569" cy="31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99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C2CA6-B73E-0965-3269-8E38E4977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DFAA47D-4503-5D07-99B5-65FF975F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223987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147B6F3-2037-6F41-97E1-4314B22B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354" y="3428999"/>
            <a:ext cx="5433646" cy="33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1F20-9F9D-6C2D-EB32-AA942D81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BF692E8-D5E4-EB80-212F-23764D08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76" y="1367852"/>
            <a:ext cx="7587047" cy="4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26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7700E-5CCD-1F15-7051-A388C998B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A9AE260-8537-4858-788A-C3B9BF13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3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25245E7-3EB5-411E-AAAE-8964E04E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62" y="3806574"/>
            <a:ext cx="5023338" cy="30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24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3A839-9966-797D-A573-A45CC147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73E3E98-C54B-8019-9E8C-218FAD5F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774F99D-E1AA-E8DE-C557-D461757E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843439"/>
            <a:ext cx="4953000" cy="300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90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D2F55-1B97-F0CB-C17B-6E4DBD8C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0FA3226-F435-B099-AC06-28EB43C2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38" y="448992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2B3EDFC-8AFF-B976-2B4C-36D2F363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138" y="3614302"/>
            <a:ext cx="5339862" cy="32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81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8772F-FD09-2383-44D8-EAB01F05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643ED0A-C8F2-44F8-67CE-0753CDA9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4" y="441870"/>
            <a:ext cx="7772400" cy="55894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DF78FF9-0162-4322-6AAE-F66D84E0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031" y="3621424"/>
            <a:ext cx="5328138" cy="32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2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A096A-508E-11F3-7375-064B2F6CF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AF6D8BD-93BD-0944-387D-665FDF32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5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F18160C-EFB9-AEAC-F3C3-EA210EF3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940" y="3799454"/>
            <a:ext cx="5035060" cy="30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1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DD8BC-B267-35F0-B190-B58B18AA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E9F267-5697-AECB-B235-996241B9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634294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0CA2A8E-39EC-8FDD-4348-D5EE0441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026" y="3741191"/>
            <a:ext cx="5130974" cy="31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1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4ED7-E868-2616-2B99-3A22A3986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B873048-14B5-B88F-0F9B-D96C200C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38" y="388109"/>
            <a:ext cx="7772400" cy="55894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95BE176-172B-6FE4-DCE8-30520A202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123" y="3486121"/>
            <a:ext cx="5550877" cy="33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17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EFCD8-F73A-2421-FF7F-FC35200E7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952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D658A-0EFA-1177-CF18-E49870B2E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E391159-FEAB-5D16-417F-AD076122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5987"/>
            <a:ext cx="5134708" cy="33868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228FE3-3CAC-5AA6-1846-6E8AB1E3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1122"/>
            <a:ext cx="5134708" cy="338687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198C656-5F6D-329A-0D95-F1037BBB9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51431"/>
            <a:ext cx="5310554" cy="35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93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E28D-9951-F791-6AAD-6DD7D72D4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464C57F-E93E-D7CB-C001-85F354F7A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0" y="1772642"/>
            <a:ext cx="5328140" cy="35144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8CC6F7A-6066-8AFC-083B-81362F59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2642"/>
            <a:ext cx="5328140" cy="35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7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479586-336C-624F-FF26-7F479DEC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Prédiction de </a:t>
            </a:r>
            <a:r>
              <a:rPr lang="fr-FR" dirty="0" err="1"/>
              <a:t>PAPm</a:t>
            </a:r>
            <a:r>
              <a:rPr lang="fr-FR" dirty="0"/>
              <a:t> selon les données de fer sanguins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6DF7A5-4132-1105-0D6F-6484B9C2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Même principe qu’</a:t>
            </a:r>
            <a:r>
              <a:rPr lang="fr-FR" dirty="0" err="1"/>
              <a:t>auparavent</a:t>
            </a:r>
            <a:r>
              <a:rPr lang="fr-FR" dirty="0"/>
              <a:t>, mais avec un graphique d’intervalles de confiances en +</a:t>
            </a:r>
          </a:p>
        </p:txBody>
      </p:sp>
    </p:spTree>
    <p:extLst>
      <p:ext uri="{BB962C8B-B14F-4D97-AF65-F5344CB8AC3E}">
        <p14:creationId xmlns:p14="http://schemas.microsoft.com/office/powerpoint/2010/main" val="2737355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EB2B1-7FC7-DDDB-1C2C-1AF883B9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854D110-C97C-840F-54A0-D22E580E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5" y="3633223"/>
            <a:ext cx="4853723" cy="320153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15B031-AF8B-3CB6-A9EB-49F72372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5" y="348555"/>
            <a:ext cx="4853723" cy="32015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4720B5-5F39-6333-E18E-A5B752BA1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3222"/>
            <a:ext cx="4929554" cy="32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6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594FF-1CFB-AFF9-1888-1AA4EA2C4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75240A-A8CF-1DBA-CFE9-CA194C70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46" y="1752960"/>
            <a:ext cx="5081954" cy="33520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C1B21E5-A900-9ADC-ED56-12C4B1FF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15" y="1752960"/>
            <a:ext cx="5081954" cy="33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73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C02D-5092-C349-1348-2263A5CDE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656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67DD-1864-9D7E-2587-3A0CCC91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332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07762-6C66-ED62-3ED0-B1917DE18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58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E7597-1B3F-DA97-54F4-EE14FBA3A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61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C3655-2E5B-5999-A937-E67A20470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630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7FC9-A342-2638-1D56-ACAD7436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075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B9E7A-61F2-1F09-0604-DCC8CD1E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157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05C8-3886-1917-D759-CDB7F4349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7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0E5DF76-1C3A-AE4F-1DDC-9056FAEFA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366"/>
          <a:stretch>
            <a:fillRect/>
          </a:stretch>
        </p:blipFill>
        <p:spPr>
          <a:xfrm>
            <a:off x="2729347" y="134912"/>
            <a:ext cx="6304670" cy="34725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DA3FB-974A-A6FC-2A0F-95D258146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63" y="3607492"/>
            <a:ext cx="6304670" cy="32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031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8821F-CD70-AA94-902E-F05C4B7B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787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1C8F4-08CB-6064-E9F2-DC1776B7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467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B3883-AA5D-001A-D2D8-C838111CB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082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532D7-4356-FCA7-8A96-025303DD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649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B6185-D1DA-F26A-EB9E-1F1BAEBE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04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1F31-FB93-64AE-B3BE-107D60EC9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9542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43CB3-1C7D-3ED5-5CFD-31F056E4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05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8CF1A-C423-42FE-1672-D6FDF8D73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753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D411-5528-BB1A-193A-3457C46EF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643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87E56-40F7-00DF-7A6A-A20DB818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25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34B7A-6CDB-4AA5-A4D6-55131B0C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FER (nutri) ~FER (sanguin)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FA774D-6FBD-30D2-0C4F-3243A5A3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Ici, on va essayer de prédire la variable Fer(mg/100g) et </a:t>
            </a:r>
            <a:r>
              <a:rPr lang="fr-FR" dirty="0" err="1"/>
              <a:t>Vit.C</a:t>
            </a:r>
            <a:r>
              <a:rPr lang="fr-FR" dirty="0"/>
              <a:t> par les données de fer sanguins</a:t>
            </a:r>
          </a:p>
        </p:txBody>
      </p:sp>
    </p:spTree>
    <p:extLst>
      <p:ext uri="{BB962C8B-B14F-4D97-AF65-F5344CB8AC3E}">
        <p14:creationId xmlns:p14="http://schemas.microsoft.com/office/powerpoint/2010/main" val="1746410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1AE55-2479-A1AB-3296-D159596D1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8393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683C7-D7AB-F284-6ABB-4BA85949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17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BCA02-6D30-9CE6-09A5-8A111734D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9911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F62F-FA2C-8BE0-784F-8F0923141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2049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62BD3-39B5-3B58-A609-3E9DD176B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835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970CD-834D-343B-C5FD-3E746B59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4716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6DFB-DE33-E4AA-0FD9-3EEDCE014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84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5525-4628-6C5E-B28A-8CA715AE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2690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321A3-8DF2-7B19-3F9C-FF7A14689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3363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02AA8-0C57-BE3D-68BA-BA448115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773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6042-8C19-D792-4541-49CA2F402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4121C0-FA7A-04A7-5272-34A75C85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729" y="1798039"/>
            <a:ext cx="6324842" cy="326192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A42907F-0F62-4D24-3C67-CAB206F0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4" y="1798039"/>
            <a:ext cx="6324842" cy="32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885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E5FE-14C5-B6D0-0108-D9373F97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9796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39785-2163-712D-7B70-C0293D46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8264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AC7BD-1588-94C5-AEFB-954836C96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300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7ECDF-EF99-1161-93FE-14F4B951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2921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861CE-CA86-B9D2-1625-5368E005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641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921E5-D61C-0AA1-F098-B864B25C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5947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3E9D-E9EB-E2D3-4411-EF4F543A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5079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B29C-4837-880C-1F94-ECFFBE14A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9843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9507A-E65D-9D44-F2AF-372E37D6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7287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DF3BE-8410-6FDE-17FD-37C2EEC4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8541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4251</TotalTime>
  <Words>260</Words>
  <Application>Microsoft Macintosh PowerPoint</Application>
  <PresentationFormat>Grand écran</PresentationFormat>
  <Paragraphs>23</Paragraphs>
  <Slides>151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151</vt:i4>
      </vt:variant>
    </vt:vector>
  </HeadingPairs>
  <TitlesOfParts>
    <vt:vector size="155" baseType="lpstr">
      <vt:lpstr>Aptos</vt:lpstr>
      <vt:lpstr>Aptos Display</vt:lpstr>
      <vt:lpstr>Arial</vt:lpstr>
      <vt:lpstr>Thème Office</vt:lpstr>
      <vt:lpstr>plots </vt:lpstr>
      <vt:lpstr>Présentation PowerPoint</vt:lpstr>
      <vt:lpstr>Modèles simples SANG ~ FER</vt:lpstr>
      <vt:lpstr>Présentation PowerPoint</vt:lpstr>
      <vt:lpstr>Présentation PowerPoint</vt:lpstr>
      <vt:lpstr>Prédiction de PAPm selon les données de fer sanguins</vt:lpstr>
      <vt:lpstr>Présentation PowerPoint</vt:lpstr>
      <vt:lpstr>Modèles FER (nutri) ~FER (sanguin)</vt:lpstr>
      <vt:lpstr>Présentation PowerPoint</vt:lpstr>
      <vt:lpstr>Présentation PowerPoint</vt:lpstr>
      <vt:lpstr>Modèles FER ~ Anemie OMS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LANCELOT RAVIER</dc:creator>
  <cp:lastModifiedBy>LANCELOT RAVIER</cp:lastModifiedBy>
  <cp:revision>6</cp:revision>
  <dcterms:created xsi:type="dcterms:W3CDTF">2025-06-30T05:27:33Z</dcterms:created>
  <dcterms:modified xsi:type="dcterms:W3CDTF">2025-07-22T12:01:29Z</dcterms:modified>
</cp:coreProperties>
</file>